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7376"/>
    <a:srgbClr val="A9D18E"/>
    <a:srgbClr val="FF3300"/>
    <a:srgbClr val="FFC000"/>
    <a:srgbClr val="FF6D6D"/>
    <a:srgbClr val="FFF2CC"/>
    <a:srgbClr val="002060"/>
    <a:srgbClr val="FF5A33"/>
    <a:srgbClr val="FF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A5883-9C45-4B17-AFFC-95367A29A47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5099-B47C-485D-8B2C-593A774C614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17" name="Скругленный прямоугольник 16"/>
          <p:cNvSpPr/>
          <p:nvPr/>
        </p:nvSpPr>
        <p:spPr>
          <a:xfrm>
            <a:off x="457199" y="1066130"/>
            <a:ext cx="9119938" cy="549509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479788" y="2736610"/>
          <a:ext cx="1984241" cy="18196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463"/>
                <a:gridCol w="283463"/>
                <a:gridCol w="283463"/>
                <a:gridCol w="283463"/>
                <a:gridCol w="283463"/>
                <a:gridCol w="283463"/>
                <a:gridCol w="283463"/>
              </a:tblGrid>
              <a:tr h="219947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600" b="1" u="sng" strike="noStrike" dirty="0">
                          <a:solidFill>
                            <a:srgbClr val="002060"/>
                          </a:solidFill>
                          <a:effectLst/>
                          <a:latin typeface="Century" panose="02040604050505020304" pitchFamily="18" charset="0"/>
                        </a:rPr>
                        <a:t>Апрель</a:t>
                      </a:r>
                      <a:endParaRPr lang="ru-RU" sz="1600" b="1" i="0" u="sng" strike="noStrike" dirty="0">
                        <a:solidFill>
                          <a:srgbClr val="00206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25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Пн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Вт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Ср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Чт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Сб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Вс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5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25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5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5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5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30 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225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57199" y="2736610"/>
          <a:ext cx="6693420" cy="17958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7934"/>
                <a:gridCol w="287934"/>
                <a:gridCol w="287934"/>
                <a:gridCol w="287934"/>
                <a:gridCol w="287934"/>
                <a:gridCol w="287934"/>
                <a:gridCol w="287934"/>
                <a:gridCol w="323403"/>
                <a:gridCol w="287934"/>
                <a:gridCol w="287934"/>
                <a:gridCol w="287934"/>
                <a:gridCol w="287934"/>
                <a:gridCol w="287934"/>
                <a:gridCol w="287934"/>
                <a:gridCol w="287934"/>
                <a:gridCol w="323403"/>
                <a:gridCol w="287934"/>
                <a:gridCol w="287934"/>
                <a:gridCol w="287934"/>
                <a:gridCol w="287934"/>
                <a:gridCol w="287934"/>
                <a:gridCol w="287934"/>
                <a:gridCol w="287934"/>
              </a:tblGrid>
              <a:tr h="233090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600" b="1" u="sng" strike="noStrike" dirty="0">
                          <a:solidFill>
                            <a:srgbClr val="002060"/>
                          </a:solidFill>
                          <a:effectLst/>
                          <a:latin typeface="Century" panose="02040604050505020304" pitchFamily="18" charset="0"/>
                        </a:rPr>
                        <a:t>Январь</a:t>
                      </a:r>
                      <a:endParaRPr lang="ru-RU" sz="1600" b="1" i="0" u="sng" strike="noStrike" dirty="0">
                        <a:solidFill>
                          <a:srgbClr val="00206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1" i="0" u="none" strike="noStrike">
                        <a:solidFill>
                          <a:srgbClr val="0E668B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600" b="1" u="sng" strike="noStrike" dirty="0">
                          <a:solidFill>
                            <a:srgbClr val="002060"/>
                          </a:solidFill>
                          <a:effectLst/>
                          <a:latin typeface="Century" panose="02040604050505020304" pitchFamily="18" charset="0"/>
                        </a:rPr>
                        <a:t>Февраль</a:t>
                      </a:r>
                      <a:endParaRPr lang="ru-RU" sz="1600" b="1" i="0" u="sng" strike="noStrike" dirty="0">
                        <a:solidFill>
                          <a:srgbClr val="00206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1" i="0" u="none" strike="noStrike" dirty="0">
                        <a:solidFill>
                          <a:srgbClr val="0E668B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600" b="1" u="sng" strike="noStrike" dirty="0">
                          <a:solidFill>
                            <a:srgbClr val="002060"/>
                          </a:solidFill>
                          <a:effectLst/>
                          <a:latin typeface="Century" panose="02040604050505020304" pitchFamily="18" charset="0"/>
                        </a:rPr>
                        <a:t>Март</a:t>
                      </a:r>
                      <a:endParaRPr lang="ru-RU" sz="1600" b="1" i="0" u="sng" strike="noStrike" dirty="0">
                        <a:solidFill>
                          <a:srgbClr val="00206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217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Пн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Вт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Ср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Чт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Сб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Вс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Century" panose="02040604050505020304" pitchFamily="18" charset="0"/>
                        </a:rPr>
                        <a:t>Пн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Вт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Ср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Чт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Сб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Вс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Пн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Вт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Ср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Чт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Сб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Вс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17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17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</a:tr>
              <a:tr h="2217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217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217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31 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28 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</a:tr>
              <a:tr h="2217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31 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98290" y="242638"/>
            <a:ext cx="7433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УЧЕБНЫЙ КАЛЕНДАРЬ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Century" panose="02040604050505020304" pitchFamily="18" charset="0"/>
              </a:rPr>
              <a:t>на 2025-2026 год</a:t>
            </a:r>
            <a:endParaRPr lang="ru-RU" sz="2000" b="1" dirty="0">
              <a:solidFill>
                <a:srgbClr val="002060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57199" y="1066131"/>
          <a:ext cx="9081084" cy="16703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7120"/>
                <a:gridCol w="287120"/>
                <a:gridCol w="287120"/>
                <a:gridCol w="287120"/>
                <a:gridCol w="287120"/>
                <a:gridCol w="287120"/>
                <a:gridCol w="287120"/>
                <a:gridCol w="322490"/>
                <a:gridCol w="287120"/>
                <a:gridCol w="287120"/>
                <a:gridCol w="287120"/>
                <a:gridCol w="287120"/>
                <a:gridCol w="287120"/>
                <a:gridCol w="287120"/>
                <a:gridCol w="287120"/>
                <a:gridCol w="322490"/>
                <a:gridCol w="287120"/>
                <a:gridCol w="287120"/>
                <a:gridCol w="287120"/>
                <a:gridCol w="287120"/>
                <a:gridCol w="287120"/>
                <a:gridCol w="287120"/>
                <a:gridCol w="287120"/>
                <a:gridCol w="322490"/>
                <a:gridCol w="287120"/>
                <a:gridCol w="287120"/>
                <a:gridCol w="327006"/>
                <a:gridCol w="260059"/>
                <a:gridCol w="285225"/>
                <a:gridCol w="327171"/>
                <a:gridCol w="310393"/>
              </a:tblGrid>
              <a:tr h="234093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600" b="1" u="sng" strike="noStrike" dirty="0">
                          <a:solidFill>
                            <a:srgbClr val="002060"/>
                          </a:solidFill>
                          <a:effectLst/>
                          <a:latin typeface="Century" panose="02040604050505020304" pitchFamily="18" charset="0"/>
                        </a:rPr>
                        <a:t>Сентябрь</a:t>
                      </a:r>
                      <a:endParaRPr lang="ru-RU" sz="1600" b="1" i="0" u="sng" strike="noStrike" dirty="0">
                        <a:solidFill>
                          <a:srgbClr val="00206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1" i="0" u="none" strike="noStrike">
                        <a:solidFill>
                          <a:srgbClr val="0E668B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600" b="1" u="sng" strike="noStrike" dirty="0">
                          <a:solidFill>
                            <a:srgbClr val="002060"/>
                          </a:solidFill>
                          <a:effectLst/>
                          <a:latin typeface="Century" panose="02040604050505020304" pitchFamily="18" charset="0"/>
                        </a:rPr>
                        <a:t>Октябрь</a:t>
                      </a:r>
                      <a:endParaRPr lang="ru-RU" sz="1600" b="1" i="0" u="sng" strike="noStrike" dirty="0">
                        <a:solidFill>
                          <a:srgbClr val="00206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1" i="0" u="none" strike="noStrike" dirty="0">
                        <a:solidFill>
                          <a:srgbClr val="0E668B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600" b="1" u="sng" strike="noStrike" dirty="0">
                          <a:solidFill>
                            <a:srgbClr val="002060"/>
                          </a:solidFill>
                          <a:effectLst/>
                          <a:latin typeface="Century" panose="02040604050505020304" pitchFamily="18" charset="0"/>
                        </a:rPr>
                        <a:t>Ноябрь</a:t>
                      </a:r>
                      <a:endParaRPr lang="ru-RU" sz="1600" b="1" i="0" u="sng" strike="noStrike" dirty="0">
                        <a:solidFill>
                          <a:srgbClr val="00206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1" i="0" u="none" strike="noStrike">
                        <a:solidFill>
                          <a:srgbClr val="0E668B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600" b="1" u="sng" strike="noStrike" dirty="0">
                          <a:solidFill>
                            <a:srgbClr val="002060"/>
                          </a:solidFill>
                          <a:effectLst/>
                          <a:latin typeface="Century" panose="02040604050505020304" pitchFamily="18" charset="0"/>
                        </a:rPr>
                        <a:t>Декабрь</a:t>
                      </a:r>
                      <a:endParaRPr lang="ru-RU" sz="1600" b="1" i="0" u="sng" strike="noStrike" dirty="0">
                        <a:solidFill>
                          <a:srgbClr val="00206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03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Пн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Вт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Ср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Чт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Сб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Вс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Пн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Вт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Ср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Чт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Сб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Вс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Пн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Вт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Ср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Чт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Сб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Вс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Пн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Вт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Ср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Чт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Сб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Вс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3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3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3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3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30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31 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30 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30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</a:rPr>
                        <a:t>31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7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91388" y="4505631"/>
          <a:ext cx="4144166" cy="17542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027"/>
                <a:gridCol w="274027"/>
                <a:gridCol w="274027"/>
                <a:gridCol w="274027"/>
                <a:gridCol w="274027"/>
                <a:gridCol w="274027"/>
                <a:gridCol w="274027"/>
                <a:gridCol w="307787"/>
                <a:gridCol w="548055"/>
                <a:gridCol w="274027"/>
                <a:gridCol w="274027"/>
                <a:gridCol w="274027"/>
                <a:gridCol w="274027"/>
                <a:gridCol w="274027"/>
              </a:tblGrid>
              <a:tr h="210813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600" b="1" u="sng" strike="noStrike" dirty="0">
                          <a:solidFill>
                            <a:srgbClr val="002060"/>
                          </a:solidFill>
                          <a:effectLst/>
                          <a:latin typeface="Century" panose="02040604050505020304" pitchFamily="18" charset="0"/>
                        </a:rPr>
                        <a:t>Май</a:t>
                      </a:r>
                      <a:endParaRPr lang="ru-RU" sz="1600" b="1" i="0" u="sng" strike="noStrike" dirty="0">
                        <a:solidFill>
                          <a:srgbClr val="00206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7">
                  <a:txBody>
                    <a:bodyPr/>
                    <a:lstStyle/>
                    <a:p>
                      <a:pPr algn="l" fontAlgn="t"/>
                      <a:endParaRPr lang="ru-RU" sz="1600" b="1" i="0" u="none" strike="noStrike" dirty="0">
                        <a:solidFill>
                          <a:srgbClr val="0E668B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cPr marL="0" marR="0" marT="0" marB="0">
                    <a:lnB w="12700" cmpd="sng">
                      <a:noFill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157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Пн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Вт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Century" panose="02040604050505020304" pitchFamily="18" charset="0"/>
                        </a:rPr>
                        <a:t>Ср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Чт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Century" panose="02040604050505020304" pitchFamily="18" charset="0"/>
                        </a:rPr>
                        <a:t>Пт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Century" panose="02040604050505020304" pitchFamily="18" charset="0"/>
                        </a:rPr>
                        <a:t>Сб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effectLst/>
                          <a:latin typeface="Century" panose="02040604050505020304" pitchFamily="18" charset="0"/>
                        </a:rPr>
                        <a:t>Вс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ru-RU" sz="800" dirty="0"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cPr marL="0" marR="0" marT="0" marB="0" anchor="ctr"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 anchor="ctr"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 anchor="ctr"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 anchor="ctr"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 anchor="ctr"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 anchor="ctr"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57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37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noFill/>
                  </a:tcPr>
                </a:tc>
                <a:tc rowSpan="5" gridSpan="6">
                  <a:txBody>
                    <a:bodyPr/>
                    <a:lstStyle/>
                    <a:p>
                      <a:endParaRPr lang="ru-RU" dirty="0"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 hMerge="1"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 hMerge="1"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 hMerge="1"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 hMerge="1"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</a:tr>
              <a:tr h="2157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37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 gridSpan="6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</a:tr>
              <a:tr h="2157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 gridSpan="6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</a:tr>
              <a:tr h="2157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18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21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23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 gridSpan="6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</a:tr>
              <a:tr h="2157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262626"/>
                          </a:solidFill>
                          <a:effectLst/>
                          <a:latin typeface="Century" panose="02040604050505020304" pitchFamily="18" charset="0"/>
                        </a:rPr>
                        <a:t>29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30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Century" panose="02040604050505020304" pitchFamily="18" charset="0"/>
                        </a:rPr>
                        <a:t>31 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Century" panose="020406040505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 vMerge="1" gridSpan="6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  <a:tc vMerge="1"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6D"/>
                    </a:solidFill>
                  </a:tcPr>
                </a:tc>
              </a:tr>
              <a:tr h="2157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262626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 anchor="ctr"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19" name="Скругленный прямоугольник 18"/>
          <p:cNvSpPr/>
          <p:nvPr/>
        </p:nvSpPr>
        <p:spPr>
          <a:xfrm>
            <a:off x="2920476" y="4763703"/>
            <a:ext cx="6656661" cy="153773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entury" panose="020406040505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11986" y="4763703"/>
            <a:ext cx="34811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Century" panose="02040604050505020304" pitchFamily="18" charset="0"/>
              </a:rPr>
              <a:t>УСЛОВНЫЕ ОБОЗНАЧЕНИЯ:</a:t>
            </a:r>
            <a:endParaRPr lang="ru-RU" sz="1400" b="1" dirty="0">
              <a:latin typeface="Century" panose="020406040505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161108" y="51072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161108" y="5863199"/>
            <a:ext cx="304800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506015" y="5107201"/>
            <a:ext cx="2436068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- </a:t>
            </a:r>
            <a:r>
              <a:rPr lang="ru-RU" sz="1400" b="1" dirty="0">
                <a:latin typeface="Century" panose="02040604050505020304" pitchFamily="18" charset="0"/>
              </a:rPr>
              <a:t>учебные дни</a:t>
            </a:r>
            <a:endParaRPr lang="ru-RU" sz="1400" b="1" dirty="0">
              <a:latin typeface="Century" panose="020406040505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06015" y="5488359"/>
            <a:ext cx="2436068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Century" panose="02040604050505020304" pitchFamily="18" charset="0"/>
              </a:rPr>
              <a:t>- праздничные дни</a:t>
            </a:r>
            <a:endParaRPr lang="ru-RU" sz="1400" b="1" dirty="0">
              <a:latin typeface="Century" panose="020406040505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06015" y="5863199"/>
            <a:ext cx="2436068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Century" panose="02040604050505020304" pitchFamily="18" charset="0"/>
              </a:rPr>
              <a:t>- выходные дни</a:t>
            </a:r>
            <a:endParaRPr lang="ru-RU" sz="1400" b="1" dirty="0">
              <a:latin typeface="Century" panose="020406040505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557069" y="5107200"/>
            <a:ext cx="304800" cy="3048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901974" y="5107201"/>
            <a:ext cx="3828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Century" panose="02040604050505020304" pitchFamily="18" charset="0"/>
              </a:rPr>
              <a:t>- дополнительные каникулы для </a:t>
            </a:r>
            <a:endParaRPr lang="ru-RU" sz="1400" b="1" dirty="0">
              <a:latin typeface="Century" panose="02040604050505020304" pitchFamily="18" charset="0"/>
            </a:endParaRPr>
          </a:p>
          <a:p>
            <a:r>
              <a:rPr lang="ru-RU" sz="1400" b="1" dirty="0">
                <a:latin typeface="Century" panose="02040604050505020304" pitchFamily="18" charset="0"/>
              </a:rPr>
              <a:t>1 класса</a:t>
            </a:r>
            <a:endParaRPr lang="ru-RU" sz="1400" b="1" dirty="0">
              <a:latin typeface="Century" panose="020406040505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557069" y="5738532"/>
            <a:ext cx="304800" cy="304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5901976" y="5738533"/>
            <a:ext cx="2436068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Century" panose="02040604050505020304" pitchFamily="18" charset="0"/>
              </a:rPr>
              <a:t>- каникулы</a:t>
            </a:r>
            <a:endParaRPr lang="ru-RU" sz="1400" b="1" dirty="0">
              <a:latin typeface="Century" panose="02040604050505020304" pitchFamily="18" charset="0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>
            <a:off x="3161108" y="5488359"/>
            <a:ext cx="304800" cy="282950"/>
          </a:xfrm>
          <a:prstGeom prst="rtTriangle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0800000">
            <a:off x="3169497" y="5488358"/>
            <a:ext cx="304800" cy="282950"/>
          </a:xfrm>
          <a:prstGeom prst="rtTriangle">
            <a:avLst/>
          </a:prstGeom>
          <a:solidFill>
            <a:srgbClr val="F9737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503339" y="1526795"/>
            <a:ext cx="196438" cy="176169"/>
          </a:xfrm>
          <a:prstGeom prst="flowChartConnector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узел 31"/>
          <p:cNvSpPr/>
          <p:nvPr/>
        </p:nvSpPr>
        <p:spPr>
          <a:xfrm>
            <a:off x="997994" y="5856208"/>
            <a:ext cx="196438" cy="176169"/>
          </a:xfrm>
          <a:prstGeom prst="flowChartConnector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1213</Words>
  <Application>WPS Presentation</Application>
  <PresentationFormat>Лист A4 (210x297 мм)</PresentationFormat>
  <Paragraphs>990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Century</vt:lpstr>
      <vt:lpstr>Franklin Gothic Book</vt:lpstr>
      <vt:lpstr>Franklin Gothic Medium</vt:lpstr>
      <vt:lpstr>Calibri</vt:lpstr>
      <vt:lpstr>Microsoft YaHei</vt:lpstr>
      <vt:lpstr>Arial Unicode MS</vt:lpstr>
      <vt:lpstr>Calibri Light</vt:lpstr>
      <vt:lpstr>Тема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Школа №47</cp:lastModifiedBy>
  <cp:revision>43</cp:revision>
  <dcterms:created xsi:type="dcterms:W3CDTF">2024-06-13T17:00:00Z</dcterms:created>
  <dcterms:modified xsi:type="dcterms:W3CDTF">2025-08-27T12:48:56Z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84AD0B5B931F430BBEF3081362F812DE_13</vt:lpwstr>
  </property>
  <property fmtid="{D5CDD505-2E9C-101B-9397-08002B2CF9AE}" pid="3" name="KSOProductBuildVer">
    <vt:lpwstr>1049-12.2.0.21931</vt:lpwstr>
  </property>
</Properties>
</file>